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50" r:id="rId2"/>
    <p:sldId id="354" r:id="rId3"/>
    <p:sldId id="311" r:id="rId4"/>
    <p:sldId id="260" r:id="rId5"/>
    <p:sldId id="358" r:id="rId6"/>
    <p:sldId id="359" r:id="rId7"/>
    <p:sldId id="360" r:id="rId8"/>
    <p:sldId id="361" r:id="rId9"/>
    <p:sldId id="364" r:id="rId10"/>
    <p:sldId id="256" r:id="rId11"/>
    <p:sldId id="257" r:id="rId12"/>
    <p:sldId id="367" r:id="rId13"/>
    <p:sldId id="368" r:id="rId14"/>
    <p:sldId id="362" r:id="rId15"/>
    <p:sldId id="365" r:id="rId16"/>
    <p:sldId id="366" r:id="rId17"/>
    <p:sldId id="3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70237-C3D8-4514-9A49-C81BA6A22F58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E0C4C-AFD5-4B58-AFED-5A10B668A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6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7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1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3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71081-999E-4F84-B49B-9E2EBD31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A8299-4DFF-43A6-8E84-E8E750D03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69539-DC23-4926-B535-BD474143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D75309-C220-4B91-8130-53B488CB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5503E-59B7-44E3-ADFC-608FD017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3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B2586-9367-43B1-8367-11EC6799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C23EA8-0E55-4341-ABB6-845BDC215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DC96F-9178-47EE-B24D-35CCBB65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EE8DD8-8CB6-4FFC-A6E7-8CD05A96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E8DA1-7EC1-4E3F-887F-AB5EA666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3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4D0A6-2524-49A4-84CC-6A138BA56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A976F8-0348-44DB-9658-26E0FFB8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11983-B808-4C10-AD47-2D8C92C1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75288-92D7-4D6B-8A72-68E54323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442FB-2127-4DEF-BB92-440CC18D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1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0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794" name="Slide number 5"/>
          <p:cNvSpPr>
            <a:spLocks noGrp="1"/>
          </p:cNvSpPr>
          <p:nvPr>
            <p:ph type="sldNum" sz="quarter" idx="4"/>
          </p:nvPr>
        </p:nvSpPr>
        <p:spPr>
          <a:xfrm>
            <a:off x="4417279" y="6654045"/>
            <a:ext cx="1410539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pPr algn="r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33797" name="Date 3"/>
          <p:cNvSpPr>
            <a:spLocks noGrp="1"/>
          </p:cNvSpPr>
          <p:nvPr>
            <p:ph type="dt" sz="half" idx="2"/>
          </p:nvPr>
        </p:nvSpPr>
        <p:spPr>
          <a:xfrm>
            <a:off x="306863" y="6654045"/>
            <a:ext cx="1410539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fld id="{BB962C8B-B14F-4D97-AF65-F5344CB8AC3E}" type="datetime1">
              <a:rPr lang="en-US"/>
              <a:t>8/28/2019</a:t>
            </a:fld>
            <a:endParaRPr lang="en-US"/>
          </a:p>
        </p:txBody>
      </p:sp>
      <p:sp>
        <p:nvSpPr>
          <p:cNvPr id="33798" name="Footer 4"/>
          <p:cNvSpPr>
            <a:spLocks noGrp="1"/>
          </p:cNvSpPr>
          <p:nvPr>
            <p:ph type="ftr" sz="quarter" idx="3"/>
          </p:nvPr>
        </p:nvSpPr>
        <p:spPr>
          <a:xfrm>
            <a:off x="2086154" y="6654045"/>
            <a:ext cx="1963665" cy="357984"/>
          </a:xfrm>
          <a:noFill/>
          <a:ln w="9525">
            <a:noFill/>
          </a:ln>
        </p:spPr>
        <p:txBody>
          <a:bodyPr lIns="0" tIns="0" rIns="0" bIns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67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A36B1-33C3-4865-8994-360217DF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64892-B4F8-4AB3-BB09-11D84B678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8E6F98-9600-4D39-B883-33922F52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C16A5-0BF9-42C1-8E9B-5D87D6CE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593D4-F778-4E0E-B60C-D8FE125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5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7AE3F-526A-49AE-AF89-5433D393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204CB8-D4B9-4849-942E-8F6616A55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0D477-B9E3-4D03-B5A4-9BFA458B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85B43-E07F-46F5-AE86-05F12C3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A9C764-FCE2-4986-8556-DDF229D2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5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687AB-65A4-4B5C-A6D2-0AB692AA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D2208-E2D7-40B7-8556-21844B504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B14811-5529-430F-B57F-FE26AFAE2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10AD0C-E585-4416-B896-41C88E2A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C4A77B-75FC-4A09-8DA6-162A508E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E8303-533D-4D32-96B8-278614DA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2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E4C61-0838-46E1-B478-B29ACFEC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66B97-5392-4CE3-B565-C5239BC0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A367F8-8AFB-412B-9D0A-235839A16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5BBCC-3913-4439-944F-6405A7DED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3122FC-A38A-4F29-B0B4-26D25C93E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ECFD9B-C3C9-41A0-9D1E-269127AB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B607EF-523F-4981-98FA-91B51C1B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F9993B-01C8-4CE7-9F45-07F5631E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3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1AAB-06B1-4342-BB4D-E49EDAF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A8DD90-739B-4B76-AFC4-FA2FEB19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83ACCA-3A40-4A89-80EF-00E59518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BBC98E-0185-4B05-94FE-77B8210A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3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2B4E83-824D-4828-A1EF-BD91A983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9558E0-B16C-462D-8110-33E8D9E4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D7CB4-ECCF-45FC-860E-F5BEB007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4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20CC5-2D12-4C50-B17C-AA2198EB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F65D1-9C2D-4D1A-988A-D3F58103A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C2B619-90F3-4993-9475-8CE453E6D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054E4B-EB95-42ED-B57A-C442DBD0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C69198-98A6-426E-A403-526E14EF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FE664-7001-4EA6-B60C-307D6A68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9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9D5AE-F892-4859-8CA2-9FF1932F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3DA7FF-F081-4597-B681-12EF0BA30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F6F559-52C2-40D8-96E3-29FC007C2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248A65-062A-47CE-88E9-E2C6940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846DCE-6B29-49E3-A682-37E61263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6FBB0-AC38-47D4-96DF-4C2331EE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82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98EA8A-3A9C-45EB-B711-CA78ABC0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62312-C672-41B0-9270-AC2A98DE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B9EE13-D6EC-4DB2-BE0B-994C164A3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17E27-064A-4232-9DA0-D7E623639042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9B80A-6109-4F51-8400-1C624F7E6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1DB0B-BEB4-4DAF-B6D6-7CEA13FDD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7040C-3B0D-4811-8F06-885C97B71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4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://www.rapidbbs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EAD720-C379-45F0-B5E6-6E0ABCFB9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6454B8-5A31-43B3-8E14-FB30D933FB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矩形 11"/>
          <p:cNvSpPr/>
          <p:nvPr/>
        </p:nvSpPr>
        <p:spPr>
          <a:xfrm>
            <a:off x="130311" y="236322"/>
            <a:ext cx="10937740" cy="1364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30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与真实环境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530"/>
            <a:r>
              <a:rPr lang="zh-CN" altLang="en-US" sz="50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最速外卖系统</a:t>
            </a:r>
          </a:p>
        </p:txBody>
      </p:sp>
      <p:sp>
        <p:nvSpPr>
          <p:cNvPr id="15" name="文本框 4"/>
          <p:cNvSpPr txBox="1"/>
          <p:nvPr/>
        </p:nvSpPr>
        <p:spPr>
          <a:xfrm>
            <a:off x="9769611" y="5115921"/>
            <a:ext cx="1737547" cy="124162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       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李浩瑞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栾岱洋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77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信宇飞</a:t>
            </a:r>
            <a:endParaRPr lang="en-US" altLang="zh-CN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02D5116-53E8-4928-B562-0D2BF5E8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06" y="210866"/>
            <a:ext cx="2906102" cy="27228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A00A24-C2B9-4A23-A24B-CF912F036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4"/>
          <a:stretch/>
        </p:blipFill>
        <p:spPr>
          <a:xfrm>
            <a:off x="968331" y="4591050"/>
            <a:ext cx="3209702" cy="22669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FA00CA-95F9-4181-909E-2C02CD550F53}"/>
              </a:ext>
            </a:extLst>
          </p:cNvPr>
          <p:cNvSpPr txBox="1"/>
          <p:nvPr/>
        </p:nvSpPr>
        <p:spPr>
          <a:xfrm>
            <a:off x="3800485" y="739273"/>
            <a:ext cx="267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顾客界面设计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37ACEC-51FF-4414-B497-24106613AA5F}"/>
              </a:ext>
            </a:extLst>
          </p:cNvPr>
          <p:cNvSpPr txBox="1"/>
          <p:nvPr/>
        </p:nvSpPr>
        <p:spPr>
          <a:xfrm>
            <a:off x="968331" y="1547356"/>
            <a:ext cx="77927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主要功能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用户注册登陆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查看商家菜品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顾客下单结账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显示最短路径和预计送达时间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805178-00C7-40EA-9CA8-4ABCFE13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85007" flipH="1">
            <a:off x="370261" y="2321441"/>
            <a:ext cx="478153" cy="371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9935B6-E0E6-49E3-A8AC-334AE1549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85007" flipH="1">
            <a:off x="370261" y="2841699"/>
            <a:ext cx="478153" cy="371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7132CD-0AF2-49A7-9FD5-1DB35E1F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85007" flipH="1">
            <a:off x="370260" y="3339411"/>
            <a:ext cx="478153" cy="3718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B01226-6DB1-42BC-B3D5-A82B79E3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85007" flipH="1">
            <a:off x="370260" y="3837123"/>
            <a:ext cx="478153" cy="3718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9039C3-D5CD-4087-B265-E743FFCC8011}"/>
              </a:ext>
            </a:extLst>
          </p:cNvPr>
          <p:cNvSpPr txBox="1"/>
          <p:nvPr/>
        </p:nvSpPr>
        <p:spPr>
          <a:xfrm>
            <a:off x="6187346" y="3174140"/>
            <a:ext cx="58258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Adobe 楷体 Std R" panose="02020400000000000000" pitchFamily="18" charset="-122"/>
                <a:ea typeface="Adobe 楷体 Std R" panose="02020400000000000000" pitchFamily="18" charset="-122"/>
              </a:defRPr>
            </a:lvl1pPr>
          </a:lstStyle>
          <a:p>
            <a:r>
              <a:rPr lang="zh-CN" altLang="en-US" dirty="0"/>
              <a:t>实现途径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弹出对话框、窗口翻页功能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利用</a:t>
            </a:r>
            <a:r>
              <a:rPr lang="en-US" altLang="zh-CN" sz="2000" dirty="0"/>
              <a:t>Dijkstra</a:t>
            </a:r>
            <a:r>
              <a:rPr lang="zh-CN" altLang="en-US" sz="2000" dirty="0"/>
              <a:t>算法（尽可能使用更高效率的</a:t>
            </a:r>
            <a:r>
              <a:rPr lang="en-US" altLang="zh-CN" sz="2000" dirty="0"/>
              <a:t>A*</a:t>
            </a:r>
            <a:r>
              <a:rPr lang="zh-CN" altLang="en-US" sz="2000" dirty="0"/>
              <a:t>算法）计算出可能的最短路径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通过绘图函数在地图上显示最短路径，并通过预先给定的权值计算所需送达时间</a:t>
            </a:r>
            <a:endParaRPr lang="en-US" altLang="zh-CN" sz="20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BA36FF8-33E8-4870-A3ED-55B5D04EB0C6}"/>
              </a:ext>
            </a:extLst>
          </p:cNvPr>
          <p:cNvCxnSpPr>
            <a:cxnSpLocks/>
          </p:cNvCxnSpPr>
          <p:nvPr/>
        </p:nvCxnSpPr>
        <p:spPr>
          <a:xfrm>
            <a:off x="5330369" y="1843267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2">
            <a:extLst>
              <a:ext uri="{FF2B5EF4-FFF2-40B4-BE49-F238E27FC236}">
                <a16:creationId xmlns:a16="http://schemas.microsoft.com/office/drawing/2014/main" id="{8FE151D9-4017-4131-9CF2-E5B54046D307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CA7637-DDA2-4F38-94CE-F15CB8DB2167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257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0180950-086D-47C3-90A8-1147B6BF487B}"/>
              </a:ext>
            </a:extLst>
          </p:cNvPr>
          <p:cNvSpPr/>
          <p:nvPr/>
        </p:nvSpPr>
        <p:spPr>
          <a:xfrm>
            <a:off x="4567376" y="386340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顾客界面效果图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10417-79AF-4B88-9B2D-51B4F6C0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8" b="3334"/>
          <a:stretch/>
        </p:blipFill>
        <p:spPr>
          <a:xfrm>
            <a:off x="866775" y="1493750"/>
            <a:ext cx="2459890" cy="46088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D71A2-E231-4F7A-AAF9-F25CCE80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5" b="14861"/>
          <a:stretch/>
        </p:blipFill>
        <p:spPr>
          <a:xfrm>
            <a:off x="9035978" y="1684249"/>
            <a:ext cx="2758414" cy="474512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274EB9-0E6C-4ABA-BEC8-9BB0D3AA3204}"/>
              </a:ext>
            </a:extLst>
          </p:cNvPr>
          <p:cNvCxnSpPr/>
          <p:nvPr/>
        </p:nvCxnSpPr>
        <p:spPr>
          <a:xfrm flipH="1">
            <a:off x="2257425" y="1352550"/>
            <a:ext cx="2219325" cy="5905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8FB226C-453E-4B0E-A0FB-9182A25AB856}"/>
              </a:ext>
            </a:extLst>
          </p:cNvPr>
          <p:cNvSpPr txBox="1"/>
          <p:nvPr/>
        </p:nvSpPr>
        <p:spPr>
          <a:xfrm>
            <a:off x="4523123" y="1137226"/>
            <a:ext cx="27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选择商家</a:t>
            </a:r>
            <a:endParaRPr lang="en-US" altLang="zh-CN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zh-CN" altLang="en-US" sz="24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AA5A11-CC61-481A-B316-A287E694A6A2}"/>
              </a:ext>
            </a:extLst>
          </p:cNvPr>
          <p:cNvCxnSpPr/>
          <p:nvPr/>
        </p:nvCxnSpPr>
        <p:spPr>
          <a:xfrm flipH="1" flipV="1">
            <a:off x="2371725" y="4133850"/>
            <a:ext cx="226695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90E4EB-7C55-459C-9FE8-401A049E2BB4}"/>
              </a:ext>
            </a:extLst>
          </p:cNvPr>
          <p:cNvSpPr txBox="1"/>
          <p:nvPr/>
        </p:nvSpPr>
        <p:spPr>
          <a:xfrm>
            <a:off x="4674576" y="4419600"/>
            <a:ext cx="2758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选择菜品及份数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E3DFA7-1286-4947-9FA4-2395EEF4A8C8}"/>
              </a:ext>
            </a:extLst>
          </p:cNvPr>
          <p:cNvCxnSpPr/>
          <p:nvPr/>
        </p:nvCxnSpPr>
        <p:spPr>
          <a:xfrm flipH="1" flipV="1">
            <a:off x="2447925" y="5924550"/>
            <a:ext cx="2090737" cy="1780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0015BB2-634B-4F7D-B927-D62568325ABD}"/>
              </a:ext>
            </a:extLst>
          </p:cNvPr>
          <p:cNvSpPr txBox="1"/>
          <p:nvPr/>
        </p:nvSpPr>
        <p:spPr>
          <a:xfrm>
            <a:off x="4733201" y="6013593"/>
            <a:ext cx="178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结算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E38603A-BF18-4407-8639-380549E7EA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723968" y="2931033"/>
            <a:ext cx="2648757" cy="10313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9DDC5A2-1DA1-4F35-8069-8D8E24ED39EC}"/>
              </a:ext>
            </a:extLst>
          </p:cNvPr>
          <p:cNvSpPr txBox="1"/>
          <p:nvPr/>
        </p:nvSpPr>
        <p:spPr>
          <a:xfrm>
            <a:off x="3905249" y="2700200"/>
            <a:ext cx="38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将在地图上显示最短路径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AF5AFC2-4E9A-4A5F-BB19-4AB27E15BE4B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4913E1-5B78-4C3B-A037-C097D3AD31A6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473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DFA00CA-95F9-4181-909E-2C02CD550F53}"/>
              </a:ext>
            </a:extLst>
          </p:cNvPr>
          <p:cNvSpPr txBox="1"/>
          <p:nvPr/>
        </p:nvSpPr>
        <p:spPr>
          <a:xfrm>
            <a:off x="7051737" y="413602"/>
            <a:ext cx="267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商家界面设计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37ACEC-51FF-4414-B497-24106613AA5F}"/>
              </a:ext>
            </a:extLst>
          </p:cNvPr>
          <p:cNvSpPr txBox="1"/>
          <p:nvPr/>
        </p:nvSpPr>
        <p:spPr>
          <a:xfrm>
            <a:off x="5758993" y="2084936"/>
            <a:ext cx="263262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主要功能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商家注册登陆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</a:t>
            </a:r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更改菜品库存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收取顾客订单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805178-00C7-40EA-9CA8-4ABCFE13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85007" flipH="1">
            <a:off x="5175959" y="2798519"/>
            <a:ext cx="478153" cy="371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9935B6-E0E6-49E3-A8AC-334AE154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85007" flipH="1">
            <a:off x="5175957" y="3430461"/>
            <a:ext cx="478153" cy="371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7132CD-0AF2-49A7-9FD5-1DB35E1F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85007" flipH="1">
            <a:off x="5175957" y="3996851"/>
            <a:ext cx="478153" cy="3718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9039C3-D5CD-4087-B265-E743FFCC8011}"/>
              </a:ext>
            </a:extLst>
          </p:cNvPr>
          <p:cNvSpPr txBox="1"/>
          <p:nvPr/>
        </p:nvSpPr>
        <p:spPr>
          <a:xfrm>
            <a:off x="9052969" y="1751341"/>
            <a:ext cx="271811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Adobe 楷体 Std R" panose="02020400000000000000" pitchFamily="18" charset="-122"/>
                <a:ea typeface="Adobe 楷体 Std R" panose="02020400000000000000" pitchFamily="18" charset="-122"/>
              </a:defRPr>
            </a:lvl1pPr>
          </a:lstStyle>
          <a:p>
            <a:r>
              <a:rPr lang="zh-CN" altLang="en-US" dirty="0"/>
              <a:t>实现途径</a:t>
            </a:r>
            <a:endParaRPr lang="en-US" altLang="zh-CN" dirty="0"/>
          </a:p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sz="2000" dirty="0"/>
              <a:t>弹出对话框、窗口翻页功能</a:t>
            </a:r>
            <a:endParaRPr lang="en-US" altLang="zh-CN" sz="2000" dirty="0"/>
          </a:p>
          <a:p>
            <a:pPr marL="457200" indent="-457200">
              <a:buAutoNum type="arabicPeriod"/>
            </a:pP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设立公用数据库，用户存入时更改数据库消息，当重新登录商家账号后读取数据库消息</a:t>
            </a:r>
            <a:endParaRPr lang="zh-CN" altLang="ru-RU" sz="2000" dirty="0"/>
          </a:p>
          <a:p>
            <a:endParaRPr lang="en-US" altLang="zh-CN" sz="20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BA36FF8-33E8-4870-A3ED-55B5D04EB0C6}"/>
              </a:ext>
            </a:extLst>
          </p:cNvPr>
          <p:cNvCxnSpPr>
            <a:cxnSpLocks/>
          </p:cNvCxnSpPr>
          <p:nvPr/>
        </p:nvCxnSpPr>
        <p:spPr>
          <a:xfrm>
            <a:off x="8391621" y="1624758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2">
            <a:extLst>
              <a:ext uri="{FF2B5EF4-FFF2-40B4-BE49-F238E27FC236}">
                <a16:creationId xmlns:a16="http://schemas.microsoft.com/office/drawing/2014/main" id="{8FE151D9-4017-4131-9CF2-E5B54046D307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CA7637-DDA2-4F38-94CE-F15CB8DB2167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3" name="object 1">
            <a:extLst>
              <a:ext uri="{FF2B5EF4-FFF2-40B4-BE49-F238E27FC236}">
                <a16:creationId xmlns:a16="http://schemas.microsoft.com/office/drawing/2014/main" id="{27296FA0-09AE-4A36-8EA1-F8CBEF8780C0}"/>
              </a:ext>
            </a:extLst>
          </p:cNvPr>
          <p:cNvSpPr/>
          <p:nvPr/>
        </p:nvSpPr>
        <p:spPr>
          <a:xfrm>
            <a:off x="0" y="739271"/>
            <a:ext cx="4967028" cy="6118729"/>
          </a:xfrm>
          <a:prstGeom prst="rect">
            <a:avLst/>
          </a:prstGeom>
          <a:blipFill>
            <a:blip r:embed="rId4"/>
            <a:stretch>
              <a:fillRect l="-102792" t="-12083" b="-472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83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B6190B6-EA79-4898-B4F3-DAF09A5C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608" y="629249"/>
            <a:ext cx="3068638" cy="547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33EA16-70A8-4BBA-AFA1-73C5A5CD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1" y="789069"/>
            <a:ext cx="3068638" cy="5455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180950-086D-47C3-90A8-1147B6BF487B}"/>
              </a:ext>
            </a:extLst>
          </p:cNvPr>
          <p:cNvSpPr/>
          <p:nvPr/>
        </p:nvSpPr>
        <p:spPr>
          <a:xfrm>
            <a:off x="4567376" y="386340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顾客界面效果图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274EB9-0E6C-4ABA-BEC8-9BB0D3AA3204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" y="1586965"/>
            <a:ext cx="3645876" cy="844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8FB226C-453E-4B0E-A0FB-9182A25AB856}"/>
              </a:ext>
            </a:extLst>
          </p:cNvPr>
          <p:cNvSpPr txBox="1"/>
          <p:nvPr/>
        </p:nvSpPr>
        <p:spPr>
          <a:xfrm>
            <a:off x="4745204" y="2199266"/>
            <a:ext cx="27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编辑库存、商品种类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AA5A11-CC61-481A-B316-A287E694A6A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619890" y="2614765"/>
            <a:ext cx="2125314" cy="672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FE3DFA7-1286-4947-9FA4-2395EEF4A8C8}"/>
              </a:ext>
            </a:extLst>
          </p:cNvPr>
          <p:cNvCxnSpPr>
            <a:cxnSpLocks/>
          </p:cNvCxnSpPr>
          <p:nvPr/>
        </p:nvCxnSpPr>
        <p:spPr>
          <a:xfrm flipV="1">
            <a:off x="6565900" y="4426971"/>
            <a:ext cx="2095893" cy="551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0015BB2-634B-4F7D-B927-D62568325ABD}"/>
              </a:ext>
            </a:extLst>
          </p:cNvPr>
          <p:cNvSpPr txBox="1"/>
          <p:nvPr/>
        </p:nvSpPr>
        <p:spPr>
          <a:xfrm>
            <a:off x="4072369" y="4833766"/>
            <a:ext cx="34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显示订单状态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E38603A-BF18-4407-8639-380549E7EAEF}"/>
              </a:ext>
            </a:extLst>
          </p:cNvPr>
          <p:cNvCxnSpPr>
            <a:cxnSpLocks/>
          </p:cNvCxnSpPr>
          <p:nvPr/>
        </p:nvCxnSpPr>
        <p:spPr>
          <a:xfrm flipV="1">
            <a:off x="6749489" y="2614765"/>
            <a:ext cx="2191311" cy="1157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9DDC5A2-1DA1-4F35-8069-8D8E24ED39EC}"/>
              </a:ext>
            </a:extLst>
          </p:cNvPr>
          <p:cNvSpPr txBox="1"/>
          <p:nvPr/>
        </p:nvSpPr>
        <p:spPr>
          <a:xfrm>
            <a:off x="5262953" y="3429000"/>
            <a:ext cx="2432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接收订单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AF5AFC2-4E9A-4A5F-BB19-4AB27E15BE4B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4913E1-5B78-4C3B-A037-C097D3AD31A6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190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15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组内分工与计划进度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快乐工作就完事了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776107" y="4431009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510489" y="4431009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3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AF1C038-2839-46B8-8895-5635179AE04F}"/>
              </a:ext>
            </a:extLst>
          </p:cNvPr>
          <p:cNvSpPr/>
          <p:nvPr/>
        </p:nvSpPr>
        <p:spPr>
          <a:xfrm>
            <a:off x="8090343" y="1433445"/>
            <a:ext cx="4020152" cy="399110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87B53-DE73-493A-B0AE-227406001155}"/>
              </a:ext>
            </a:extLst>
          </p:cNvPr>
          <p:cNvSpPr txBox="1"/>
          <p:nvPr/>
        </p:nvSpPr>
        <p:spPr>
          <a:xfrm>
            <a:off x="9696887" y="1788645"/>
            <a:ext cx="9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4E90EA-E1C3-45E0-8487-A6C41254A9E9}"/>
              </a:ext>
            </a:extLst>
          </p:cNvPr>
          <p:cNvSpPr txBox="1"/>
          <p:nvPr/>
        </p:nvSpPr>
        <p:spPr>
          <a:xfrm>
            <a:off x="11226919" y="4390416"/>
            <a:ext cx="71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240445-D78F-4423-8CA5-A1A026564C80}"/>
              </a:ext>
            </a:extLst>
          </p:cNvPr>
          <p:cNvSpPr txBox="1"/>
          <p:nvPr/>
        </p:nvSpPr>
        <p:spPr>
          <a:xfrm>
            <a:off x="8385020" y="4277317"/>
            <a:ext cx="93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1AEB3D-BCF3-468A-A867-26EA113D16C4}"/>
              </a:ext>
            </a:extLst>
          </p:cNvPr>
          <p:cNvSpPr txBox="1"/>
          <p:nvPr/>
        </p:nvSpPr>
        <p:spPr>
          <a:xfrm>
            <a:off x="1890592" y="1164076"/>
            <a:ext cx="526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分商家、客户、算法三大模块</a:t>
            </a:r>
            <a:endParaRPr lang="en-US" altLang="zh-CN" sz="28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48BC60-67C0-4B3E-903B-338DD49D957D}"/>
              </a:ext>
            </a:extLst>
          </p:cNvPr>
          <p:cNvSpPr/>
          <p:nvPr/>
        </p:nvSpPr>
        <p:spPr>
          <a:xfrm>
            <a:off x="5129658" y="351455"/>
            <a:ext cx="193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组内分工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191BFAD-1491-4891-A80E-BD9F71D6710A}"/>
              </a:ext>
            </a:extLst>
          </p:cNvPr>
          <p:cNvCxnSpPr>
            <a:cxnSpLocks/>
          </p:cNvCxnSpPr>
          <p:nvPr/>
        </p:nvCxnSpPr>
        <p:spPr>
          <a:xfrm>
            <a:off x="2891969" y="1995667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B13C1D-9030-45DD-9294-5EE2EAD4FFF5}"/>
              </a:ext>
            </a:extLst>
          </p:cNvPr>
          <p:cNvCxnSpPr>
            <a:cxnSpLocks/>
          </p:cNvCxnSpPr>
          <p:nvPr/>
        </p:nvCxnSpPr>
        <p:spPr>
          <a:xfrm>
            <a:off x="5482769" y="1995667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FF9AA98-6F6C-4E10-86BE-1515268BC4F5}"/>
              </a:ext>
            </a:extLst>
          </p:cNvPr>
          <p:cNvSpPr txBox="1"/>
          <p:nvPr/>
        </p:nvSpPr>
        <p:spPr>
          <a:xfrm>
            <a:off x="307191" y="1820790"/>
            <a:ext cx="248105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栾岱洋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主要负责路径算法模块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实现快速最短路径算法并可以以弹窗的形式显示在用户界面上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计算理论需要时间并弹窗倒计时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进阶目标实时更新骑手位置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022E5A-8776-43D3-BE57-E8971D3EA14E}"/>
              </a:ext>
            </a:extLst>
          </p:cNvPr>
          <p:cNvSpPr txBox="1"/>
          <p:nvPr/>
        </p:nvSpPr>
        <p:spPr>
          <a:xfrm>
            <a:off x="3018491" y="1820790"/>
            <a:ext cx="24810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信宇飞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主要负责商家模块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在经典</a:t>
            </a:r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MFC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下实现库存管理等操作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设计菜品和店铺信息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1FDF40-C7B8-49B4-808E-BFCBE50E121A}"/>
              </a:ext>
            </a:extLst>
          </p:cNvPr>
          <p:cNvSpPr txBox="1"/>
          <p:nvPr/>
        </p:nvSpPr>
        <p:spPr>
          <a:xfrm>
            <a:off x="5499543" y="1843632"/>
            <a:ext cx="235798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李浩瑞</a:t>
            </a:r>
            <a:endParaRPr lang="en-US" altLang="zh-CN" sz="24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主要负责用户和数据库管理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在经典</a:t>
            </a:r>
            <a:r>
              <a:rPr lang="en-US" altLang="zh-CN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MFC</a:t>
            </a: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下实现用户选择商品、购买商品等操作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 marL="342900" indent="-34290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设计和维护数据库订单信息，实现三大模块的交互</a:t>
            </a:r>
            <a:endParaRPr lang="en-US" altLang="zh-CN" sz="2000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E0401D6-E7DD-4B8A-A19B-E0250431B93D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4D2E7C-0B44-4823-B0A0-7B260486F49A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04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820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0E752D22-5314-4B53-8F3E-F419832548B6}"/>
              </a:ext>
            </a:extLst>
          </p:cNvPr>
          <p:cNvSpPr/>
          <p:nvPr/>
        </p:nvSpPr>
        <p:spPr>
          <a:xfrm>
            <a:off x="1046707" y="277607"/>
            <a:ext cx="7653338" cy="6419850"/>
          </a:xfrm>
          <a:prstGeom prst="rect">
            <a:avLst/>
          </a:prstGeom>
          <a:blipFill rotWithShape="0">
            <a:blip r:embed="rId2"/>
            <a:stretch>
              <a:fillRect l="-96224" t="-19584" b="-40158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687374E-88D3-4008-9F6A-08C06C5BA38E}"/>
              </a:ext>
            </a:extLst>
          </p:cNvPr>
          <p:cNvSpPr/>
          <p:nvPr/>
        </p:nvSpPr>
        <p:spPr>
          <a:xfrm>
            <a:off x="8116584" y="1941815"/>
            <a:ext cx="4075416" cy="3386471"/>
          </a:xfrm>
          <a:prstGeom prst="rect">
            <a:avLst/>
          </a:prstGeom>
          <a:blipFill rotWithShape="0">
            <a:blip r:embed="rId3"/>
            <a:stretch>
              <a:fillRect l="-23214" t="-22932" r="-3028" b="-14057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8538888-E673-48B9-A2BE-5C489A27D7A8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FA67C0-5586-4BAB-893F-C4C74A4A26C6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04 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5082B-AB10-495C-8247-952C47E4ADDB}"/>
              </a:ext>
            </a:extLst>
          </p:cNvPr>
          <p:cNvSpPr txBox="1"/>
          <p:nvPr/>
        </p:nvSpPr>
        <p:spPr>
          <a:xfrm>
            <a:off x="2279829" y="487847"/>
            <a:ext cx="248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8.23-8.27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设计选题与期望模块</a:t>
            </a:r>
            <a:endParaRPr lang="en-US" altLang="zh-CN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524D3B-479A-4217-8703-B71B773E722B}"/>
              </a:ext>
            </a:extLst>
          </p:cNvPr>
          <p:cNvSpPr txBox="1"/>
          <p:nvPr/>
        </p:nvSpPr>
        <p:spPr>
          <a:xfrm>
            <a:off x="4760882" y="1770404"/>
            <a:ext cx="248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8.28-8.30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每人初步设计自己的模块接口、函数名等，实现统一</a:t>
            </a:r>
            <a:endParaRPr lang="en-US" altLang="zh-CN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66734D-F98E-4386-9F06-8CC2C9A98E16}"/>
              </a:ext>
            </a:extLst>
          </p:cNvPr>
          <p:cNvSpPr txBox="1"/>
          <p:nvPr/>
        </p:nvSpPr>
        <p:spPr>
          <a:xfrm>
            <a:off x="375654" y="2967335"/>
            <a:ext cx="2171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8.31-9.5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框架完成，细化信息、用户操作、图形界面等</a:t>
            </a:r>
            <a:endParaRPr lang="en-US" altLang="zh-CN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F78C39-7A8A-44EF-AE71-5AD4E72AE90E}"/>
              </a:ext>
            </a:extLst>
          </p:cNvPr>
          <p:cNvSpPr txBox="1"/>
          <p:nvPr/>
        </p:nvSpPr>
        <p:spPr>
          <a:xfrm>
            <a:off x="4949119" y="4002981"/>
            <a:ext cx="248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9.6-9.9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项目基础目标全部完成，查</a:t>
            </a:r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BUG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，探索进阶目标</a:t>
            </a:r>
            <a:endParaRPr lang="en-US" altLang="zh-CN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708B9E-C65A-4A14-AB7C-D85653F295FC}"/>
              </a:ext>
            </a:extLst>
          </p:cNvPr>
          <p:cNvSpPr txBox="1"/>
          <p:nvPr/>
        </p:nvSpPr>
        <p:spPr>
          <a:xfrm>
            <a:off x="5252556" y="5972983"/>
            <a:ext cx="248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9BE00"/>
                </a:solidFill>
                <a:latin typeface="HHDDPQ+FZLTZCHK--GBK1-0" charset="-122"/>
                <a:ea typeface="HHDDPQ+FZLTZCHK--GBK1-0" charset="-122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9.10-9.11 </a:t>
            </a:r>
            <a:r>
              <a:rPr lang="zh-CN" altLang="en-US" b="1" dirty="0">
                <a:solidFill>
                  <a:schemeClr val="tx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准备结项答辩</a:t>
            </a:r>
            <a:endParaRPr lang="en-US" altLang="zh-CN" b="1" dirty="0">
              <a:solidFill>
                <a:schemeClr val="tx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681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F83574-3BCC-40E2-99C1-BF9437020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9CA406-E3F4-48CC-8D44-6D62BFABB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306EC2-B6B1-4F9A-B4C0-D4B57D74F0FE}"/>
              </a:ext>
            </a:extLst>
          </p:cNvPr>
          <p:cNvSpPr txBox="1"/>
          <p:nvPr/>
        </p:nvSpPr>
        <p:spPr>
          <a:xfrm>
            <a:off x="3408556" y="2542478"/>
            <a:ext cx="5374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94283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28"/>
          <p:cNvSpPr/>
          <p:nvPr/>
        </p:nvSpPr>
        <p:spPr bwMode="auto">
          <a:xfrm>
            <a:off x="-1" y="2611342"/>
            <a:ext cx="4838068" cy="1711957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/>
          <a:lstStyle/>
          <a:p>
            <a:pPr defTabSz="1218323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60" name="TextBox 4"/>
          <p:cNvSpPr txBox="1"/>
          <p:nvPr/>
        </p:nvSpPr>
        <p:spPr bwMode="auto">
          <a:xfrm>
            <a:off x="1530051" y="2801518"/>
            <a:ext cx="1426017" cy="86176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>
              <a:defRPr/>
            </a:pPr>
            <a:r>
              <a:rPr lang="zh-CN" altLang="en-US" sz="4800" b="1" kern="0" spc="-200" dirty="0">
                <a:ln w="1905">
                  <a:noFill/>
                </a:ln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61" name="TextBox 5"/>
          <p:cNvSpPr txBox="1"/>
          <p:nvPr/>
        </p:nvSpPr>
        <p:spPr bwMode="auto">
          <a:xfrm>
            <a:off x="1293336" y="3567615"/>
            <a:ext cx="2160513" cy="533536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7"/>
          <p:cNvSpPr txBox="1"/>
          <p:nvPr/>
        </p:nvSpPr>
        <p:spPr bwMode="auto">
          <a:xfrm>
            <a:off x="4752691" y="1567469"/>
            <a:ext cx="2400643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选题与创意来源</a:t>
            </a:r>
          </a:p>
        </p:txBody>
      </p:sp>
      <p:sp>
        <p:nvSpPr>
          <p:cNvPr id="63" name="TextBox 8"/>
          <p:cNvSpPr txBox="1"/>
          <p:nvPr/>
        </p:nvSpPr>
        <p:spPr bwMode="auto">
          <a:xfrm>
            <a:off x="6051122" y="2085998"/>
            <a:ext cx="2092866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源于生活、高于生活</a:t>
            </a:r>
          </a:p>
        </p:txBody>
      </p:sp>
      <p:sp>
        <p:nvSpPr>
          <p:cNvPr id="64" name="TextBox 9"/>
          <p:cNvSpPr txBox="1"/>
          <p:nvPr/>
        </p:nvSpPr>
        <p:spPr bwMode="auto">
          <a:xfrm>
            <a:off x="6071719" y="3773716"/>
            <a:ext cx="3016196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关键问题和解决方案</a:t>
            </a:r>
          </a:p>
        </p:txBody>
      </p:sp>
      <p:sp>
        <p:nvSpPr>
          <p:cNvPr id="65" name="TextBox 10"/>
          <p:cNvSpPr txBox="1"/>
          <p:nvPr/>
        </p:nvSpPr>
        <p:spPr bwMode="auto">
          <a:xfrm>
            <a:off x="7986926" y="4368738"/>
            <a:ext cx="2334920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到数据结构算法</a:t>
            </a:r>
          </a:p>
        </p:txBody>
      </p:sp>
      <p:sp>
        <p:nvSpPr>
          <p:cNvPr id="66" name="TextBox 11"/>
          <p:cNvSpPr txBox="1"/>
          <p:nvPr/>
        </p:nvSpPr>
        <p:spPr bwMode="auto">
          <a:xfrm>
            <a:off x="5438843" y="2672797"/>
            <a:ext cx="3631749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功能模块设计和性能目标</a:t>
            </a:r>
          </a:p>
        </p:txBody>
      </p:sp>
      <p:sp>
        <p:nvSpPr>
          <p:cNvPr id="67" name="TextBox 12"/>
          <p:cNvSpPr txBox="1"/>
          <p:nvPr/>
        </p:nvSpPr>
        <p:spPr bwMode="auto">
          <a:xfrm>
            <a:off x="7477609" y="3258455"/>
            <a:ext cx="1887682" cy="36932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走最速曲线的外卖</a:t>
            </a:r>
          </a:p>
        </p:txBody>
      </p:sp>
      <p:sp>
        <p:nvSpPr>
          <p:cNvPr id="68" name="TextBox 13"/>
          <p:cNvSpPr txBox="1"/>
          <p:nvPr/>
        </p:nvSpPr>
        <p:spPr bwMode="auto">
          <a:xfrm>
            <a:off x="6695765" y="4810768"/>
            <a:ext cx="3016196" cy="492434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lvl="0"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组内分工与计划进度</a:t>
            </a:r>
          </a:p>
        </p:txBody>
      </p:sp>
      <p:sp>
        <p:nvSpPr>
          <p:cNvPr id="69" name="TextBox 14"/>
          <p:cNvSpPr txBox="1"/>
          <p:nvPr/>
        </p:nvSpPr>
        <p:spPr bwMode="auto">
          <a:xfrm>
            <a:off x="9316455" y="5452114"/>
            <a:ext cx="1746618" cy="348870"/>
          </a:xfrm>
          <a:prstGeom prst="rect">
            <a:avLst/>
          </a:prstGeom>
          <a:noFill/>
        </p:spPr>
        <p:txBody>
          <a:bodyPr wrap="none" lIns="121913" tIns="60956" rIns="121913" bIns="60956">
            <a:spAutoFit/>
          </a:bodyPr>
          <a:lstStyle/>
          <a:p>
            <a:pPr defTabSz="1218323">
              <a:defRPr/>
            </a:pPr>
            <a:r>
              <a:rPr lang="zh-CN" altLang="en-US" sz="1467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快乐工作就完事了</a:t>
            </a:r>
          </a:p>
        </p:txBody>
      </p:sp>
      <p:sp>
        <p:nvSpPr>
          <p:cNvPr id="70" name="TextBox 15"/>
          <p:cNvSpPr txBox="1"/>
          <p:nvPr/>
        </p:nvSpPr>
        <p:spPr>
          <a:xfrm>
            <a:off x="3859387" y="1468532"/>
            <a:ext cx="685430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01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1" name="TextBox 16"/>
          <p:cNvSpPr txBox="1"/>
          <p:nvPr/>
        </p:nvSpPr>
        <p:spPr>
          <a:xfrm>
            <a:off x="4550879" y="2567244"/>
            <a:ext cx="743138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02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2" name="TextBox 17"/>
          <p:cNvSpPr txBox="1"/>
          <p:nvPr/>
        </p:nvSpPr>
        <p:spPr>
          <a:xfrm>
            <a:off x="5264545" y="3621021"/>
            <a:ext cx="755962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03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73" name="TextBox 18"/>
          <p:cNvSpPr txBox="1"/>
          <p:nvPr/>
        </p:nvSpPr>
        <p:spPr>
          <a:xfrm>
            <a:off x="5816334" y="4754495"/>
            <a:ext cx="741536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en-US" altLang="zh-CN" sz="3733" dirty="0">
                <a:latin typeface="Impact" panose="020B0806030902050204" pitchFamily="34" charset="0"/>
              </a:rPr>
              <a:t>04</a:t>
            </a:r>
            <a:endParaRPr lang="zh-CN" altLang="en-US" sz="3733" dirty="0">
              <a:latin typeface="Impact" panose="020B0806030902050204" pitchFamily="34" charset="0"/>
            </a:endParaRPr>
          </a:p>
        </p:txBody>
      </p:sp>
      <p:sp>
        <p:nvSpPr>
          <p:cNvPr id="131" name="矩形 34"/>
          <p:cNvSpPr/>
          <p:nvPr/>
        </p:nvSpPr>
        <p:spPr bwMode="auto">
          <a:xfrm>
            <a:off x="9316456" y="2606559"/>
            <a:ext cx="2893569" cy="1716740"/>
          </a:xfrm>
          <a:custGeom>
            <a:avLst/>
            <a:gdLst>
              <a:gd name="connsiteX0" fmla="*/ 0 w 1055077"/>
              <a:gd name="connsiteY0" fmla="*/ 0 h 1283968"/>
              <a:gd name="connsiteX1" fmla="*/ 1055077 w 1055077"/>
              <a:gd name="connsiteY1" fmla="*/ 0 h 1283968"/>
              <a:gd name="connsiteX2" fmla="*/ 1055077 w 1055077"/>
              <a:gd name="connsiteY2" fmla="*/ 1283968 h 1283968"/>
              <a:gd name="connsiteX3" fmla="*/ 0 w 1055077"/>
              <a:gd name="connsiteY3" fmla="*/ 1283968 h 1283968"/>
              <a:gd name="connsiteX4" fmla="*/ 0 w 1055077"/>
              <a:gd name="connsiteY4" fmla="*/ 0 h 1283968"/>
              <a:gd name="connsiteX0-1" fmla="*/ 0 w 1606620"/>
              <a:gd name="connsiteY0-2" fmla="*/ 0 h 1283968"/>
              <a:gd name="connsiteX1-3" fmla="*/ 1606620 w 1606620"/>
              <a:gd name="connsiteY1-4" fmla="*/ 0 h 1283968"/>
              <a:gd name="connsiteX2-5" fmla="*/ 1606620 w 1606620"/>
              <a:gd name="connsiteY2-6" fmla="*/ 1283968 h 1283968"/>
              <a:gd name="connsiteX3-7" fmla="*/ 551543 w 1606620"/>
              <a:gd name="connsiteY3-8" fmla="*/ 1283968 h 1283968"/>
              <a:gd name="connsiteX4-9" fmla="*/ 0 w 1606620"/>
              <a:gd name="connsiteY4-10" fmla="*/ 0 h 1283968"/>
              <a:gd name="connsiteX0-11" fmla="*/ 0 w 1833140"/>
              <a:gd name="connsiteY0-12" fmla="*/ 9525 h 1293493"/>
              <a:gd name="connsiteX1-13" fmla="*/ 1833140 w 1833140"/>
              <a:gd name="connsiteY1-14" fmla="*/ 0 h 1293493"/>
              <a:gd name="connsiteX2-15" fmla="*/ 1606620 w 1833140"/>
              <a:gd name="connsiteY2-16" fmla="*/ 1293493 h 1293493"/>
              <a:gd name="connsiteX3-17" fmla="*/ 551543 w 1833140"/>
              <a:gd name="connsiteY3-18" fmla="*/ 1293493 h 1293493"/>
              <a:gd name="connsiteX4-19" fmla="*/ 0 w 1833140"/>
              <a:gd name="connsiteY4-20" fmla="*/ 9525 h 1293493"/>
              <a:gd name="connsiteX0-21" fmla="*/ 0 w 1833140"/>
              <a:gd name="connsiteY0-22" fmla="*/ 9525 h 1293493"/>
              <a:gd name="connsiteX1-23" fmla="*/ 1833140 w 1833140"/>
              <a:gd name="connsiteY1-24" fmla="*/ 0 h 1293493"/>
              <a:gd name="connsiteX2-25" fmla="*/ 1833140 w 1833140"/>
              <a:gd name="connsiteY2-26" fmla="*/ 1293493 h 1293493"/>
              <a:gd name="connsiteX3-27" fmla="*/ 551543 w 1833140"/>
              <a:gd name="connsiteY3-28" fmla="*/ 1293493 h 1293493"/>
              <a:gd name="connsiteX4-29" fmla="*/ 0 w 1833140"/>
              <a:gd name="connsiteY4-30" fmla="*/ 9525 h 1293493"/>
              <a:gd name="connsiteX0-31" fmla="*/ 0 w 1833140"/>
              <a:gd name="connsiteY0-32" fmla="*/ 0 h 1283968"/>
              <a:gd name="connsiteX1-33" fmla="*/ 1833140 w 1833140"/>
              <a:gd name="connsiteY1-34" fmla="*/ 8288 h 1283968"/>
              <a:gd name="connsiteX2-35" fmla="*/ 1833140 w 1833140"/>
              <a:gd name="connsiteY2-36" fmla="*/ 1283968 h 1283968"/>
              <a:gd name="connsiteX3-37" fmla="*/ 551543 w 1833140"/>
              <a:gd name="connsiteY3-38" fmla="*/ 1283968 h 1283968"/>
              <a:gd name="connsiteX4-39" fmla="*/ 0 w 1833140"/>
              <a:gd name="connsiteY4-40" fmla="*/ 0 h 1283968"/>
              <a:gd name="connsiteX0-41" fmla="*/ 0 w 1843227"/>
              <a:gd name="connsiteY0-42" fmla="*/ 3587 h 1287555"/>
              <a:gd name="connsiteX1-43" fmla="*/ 1843227 w 1843227"/>
              <a:gd name="connsiteY1-44" fmla="*/ 0 h 1287555"/>
              <a:gd name="connsiteX2-45" fmla="*/ 1833140 w 1843227"/>
              <a:gd name="connsiteY2-46" fmla="*/ 1287555 h 1287555"/>
              <a:gd name="connsiteX3-47" fmla="*/ 551543 w 1843227"/>
              <a:gd name="connsiteY3-48" fmla="*/ 1287555 h 1287555"/>
              <a:gd name="connsiteX4-49" fmla="*/ 0 w 1843227"/>
              <a:gd name="connsiteY4-50" fmla="*/ 3587 h 12875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rgbClr val="3F3F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3" tIns="60956" rIns="121913" bIns="60956" numCol="1" rtlCol="0" anchor="t" anchorCtr="0" compatLnSpc="1"/>
          <a:lstStyle/>
          <a:p>
            <a:pPr defTabSz="1218323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32" name="TextBox 20"/>
          <p:cNvSpPr txBox="1"/>
          <p:nvPr/>
        </p:nvSpPr>
        <p:spPr>
          <a:xfrm>
            <a:off x="10030739" y="3076096"/>
            <a:ext cx="2163399" cy="697555"/>
          </a:xfrm>
          <a:prstGeom prst="rect">
            <a:avLst/>
          </a:prstGeom>
          <a:noFill/>
        </p:spPr>
        <p:txBody>
          <a:bodyPr wrap="none" lIns="121913" tIns="60956" rIns="121913" bIns="60956" rtlCol="0">
            <a:spAutoFit/>
          </a:bodyPr>
          <a:lstStyle/>
          <a:p>
            <a:r>
              <a:rPr lang="zh-CN" altLang="en-US" sz="3733" b="1" dirty="0">
                <a:solidFill>
                  <a:schemeClr val="bg1"/>
                </a:solidFill>
                <a:latin typeface="+mn-ea"/>
              </a:rPr>
              <a:t>最速外卖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131" grpId="0" animBg="1"/>
      <p:bldP spid="1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3656232" y="4083928"/>
            <a:ext cx="5137745" cy="830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选题与创意来源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    高于生活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2199779" y="4496252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35771" y="4496250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1"/>
          <p:cNvSpPr/>
          <p:nvPr/>
        </p:nvSpPr>
        <p:spPr>
          <a:xfrm>
            <a:off x="3281098" y="1"/>
            <a:ext cx="8910903" cy="6858000"/>
          </a:xfrm>
          <a:prstGeom prst="rect">
            <a:avLst/>
          </a:prstGeom>
          <a:blipFill rotWithShape="0">
            <a:blip r:embed="rId2"/>
            <a:stretch>
              <a:fillRect b="-12238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67589" name="object 5"/>
          <p:cNvSpPr/>
          <p:nvPr/>
        </p:nvSpPr>
        <p:spPr>
          <a:xfrm>
            <a:off x="564065" y="2768738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根植生活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E052C5-15D9-4BCD-8ED1-9A569AF8D87A}"/>
              </a:ext>
            </a:extLst>
          </p:cNvPr>
          <p:cNvSpPr txBox="1"/>
          <p:nvPr/>
        </p:nvSpPr>
        <p:spPr>
          <a:xfrm>
            <a:off x="1647824" y="3390378"/>
            <a:ext cx="3857627" cy="1282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每天宿舍门、东大门和北大门，都聚集着很多外卖小哥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zh-CN" altLang="en-US" sz="2133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93CFE02-4D7A-47CF-8FDC-E63A0E61B02C}"/>
              </a:ext>
            </a:extLst>
          </p:cNvPr>
          <p:cNvSpPr/>
          <p:nvPr/>
        </p:nvSpPr>
        <p:spPr>
          <a:xfrm>
            <a:off x="564065" y="4327283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服务生活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99AE9B-6165-4853-BA91-8413473367EE}"/>
              </a:ext>
            </a:extLst>
          </p:cNvPr>
          <p:cNvSpPr txBox="1"/>
          <p:nvPr/>
        </p:nvSpPr>
        <p:spPr>
          <a:xfrm>
            <a:off x="1647824" y="4988996"/>
            <a:ext cx="3857627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外卖最大的痛点是等待时间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远长于餐馆点餐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最优化路径可以缓解这一问题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24F92F5A-CAE2-4251-B127-22FE4F1351F4}"/>
              </a:ext>
            </a:extLst>
          </p:cNvPr>
          <p:cNvSpPr/>
          <p:nvPr/>
        </p:nvSpPr>
        <p:spPr>
          <a:xfrm>
            <a:off x="564065" y="1257106"/>
            <a:ext cx="3159007" cy="67771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/>
          <a:lstStyle/>
          <a:p>
            <a:pPr>
              <a:lnSpc>
                <a:spcPts val="3061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E7BD1E-F01F-4242-B810-1731A9E2ABF7}"/>
              </a:ext>
            </a:extLst>
          </p:cNvPr>
          <p:cNvSpPr txBox="1"/>
          <p:nvPr/>
        </p:nvSpPr>
        <p:spPr>
          <a:xfrm>
            <a:off x="1647824" y="1551561"/>
            <a:ext cx="4448176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基于</a:t>
            </a:r>
            <a:r>
              <a:rPr lang="en-US" altLang="zh-CN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MFC</a:t>
            </a:r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的管理系统与可视化窗口功能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结合数据结构的最短路径算法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867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Arial" panose="020B0604020202020204" pitchFamily="34" charset="0"/>
                <a:sym typeface="Arial" panose="020B0604020202020204" pitchFamily="34" charset="0"/>
              </a:rPr>
              <a:t>创建更快速的外卖管理系统</a:t>
            </a:r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zh-CN" sz="1867" dirty="0">
              <a:latin typeface="Adobe 仿宋 Std R" panose="02020400000000000000" pitchFamily="18" charset="-122"/>
              <a:ea typeface="Adobe 仿宋 Std R" panose="02020400000000000000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E96BA05-028D-449F-9850-F403E18B7E88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9E7C47-2A11-43A3-BAE6-882152BF7BCD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01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15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功能模块设计和性能目标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走最速曲线的外卖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331087" y="4431009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859487" y="4431009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84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">
            <a:extLst>
              <a:ext uri="{FF2B5EF4-FFF2-40B4-BE49-F238E27FC236}">
                <a16:creationId xmlns:a16="http://schemas.microsoft.com/office/drawing/2014/main" id="{0814E7B0-FCAA-45BA-9905-629342AC554C}"/>
              </a:ext>
            </a:extLst>
          </p:cNvPr>
          <p:cNvSpPr/>
          <p:nvPr/>
        </p:nvSpPr>
        <p:spPr>
          <a:xfrm>
            <a:off x="3281098" y="2"/>
            <a:ext cx="8910903" cy="777161"/>
          </a:xfrm>
          <a:prstGeom prst="rect">
            <a:avLst/>
          </a:prstGeom>
          <a:blipFill rotWithShape="0">
            <a:blip r:embed="rId2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48C0BEA-941C-4772-BE06-99F4634C906C}"/>
              </a:ext>
            </a:extLst>
          </p:cNvPr>
          <p:cNvSpPr/>
          <p:nvPr/>
        </p:nvSpPr>
        <p:spPr>
          <a:xfrm>
            <a:off x="7536659" y="1358079"/>
            <a:ext cx="4728556" cy="4001339"/>
          </a:xfrm>
          <a:prstGeom prst="rect">
            <a:avLst/>
          </a:prstGeom>
          <a:blipFill rotWithShape="0">
            <a:blip r:embed="rId3"/>
            <a:stretch>
              <a:fillRect l="-27804" t="-17809" r="-1946" b="-17055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24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AE7E05-3FDB-4CA5-BB5C-F21C74F2FC90}"/>
              </a:ext>
            </a:extLst>
          </p:cNvPr>
          <p:cNvGrpSpPr/>
          <p:nvPr/>
        </p:nvGrpSpPr>
        <p:grpSpPr>
          <a:xfrm>
            <a:off x="431505" y="860758"/>
            <a:ext cx="7305044" cy="5719636"/>
            <a:chOff x="1204355" y="1134276"/>
            <a:chExt cx="6024689" cy="554891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119C27-8984-4A50-90BC-19D77C20D65C}"/>
                </a:ext>
              </a:extLst>
            </p:cNvPr>
            <p:cNvSpPr/>
            <p:nvPr/>
          </p:nvSpPr>
          <p:spPr>
            <a:xfrm>
              <a:off x="1372726" y="2088990"/>
              <a:ext cx="2436016" cy="428643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、管理店铺和菜品数据库，在</a:t>
              </a: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MFC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框架中上架美食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、设置和管理店铺地理位置数据，可以与骑手路线计算模块产生交互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、与客户的行为数据产生交互，可以阅读订单并进行操作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4F2AB3-B88D-475D-8C18-0B2EC82CAB20}"/>
                </a:ext>
              </a:extLst>
            </p:cNvPr>
            <p:cNvSpPr/>
            <p:nvPr/>
          </p:nvSpPr>
          <p:spPr>
            <a:xfrm>
              <a:off x="4388420" y="2048285"/>
              <a:ext cx="2840624" cy="463490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、注册登录后可以查看商家与诱人的美食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、自动计算价格，参与满减、红包等活动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、阅读自己的订单数据</a:t>
              </a: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、选择自己的地理位置，通过地理位置数据获得实时的预计送达时间和外卖小哥路线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7FB3E4-B66B-4930-BC18-2DF8253A35AD}"/>
                </a:ext>
              </a:extLst>
            </p:cNvPr>
            <p:cNvSpPr/>
            <p:nvPr/>
          </p:nvSpPr>
          <p:spPr>
            <a:xfrm>
              <a:off x="1204355" y="1185500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商家模块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36EEEA-4DDB-4DF5-995D-79304D72B491}"/>
                </a:ext>
              </a:extLst>
            </p:cNvPr>
            <p:cNvSpPr/>
            <p:nvPr/>
          </p:nvSpPr>
          <p:spPr>
            <a:xfrm>
              <a:off x="4023782" y="1134276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用户模块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3771F0-4223-47ED-8B0D-81C16F4A44CC}"/>
              </a:ext>
            </a:extLst>
          </p:cNvPr>
          <p:cNvCxnSpPr>
            <a:cxnSpLocks/>
          </p:cNvCxnSpPr>
          <p:nvPr/>
        </p:nvCxnSpPr>
        <p:spPr>
          <a:xfrm>
            <a:off x="3733209" y="1518223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32A6B70B-1639-4DE9-A8F9-18C0497CB664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7B76E-4EC3-4B8A-AAA2-C67D734CB555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78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CD38ADEF-CAC3-43EC-9147-E9C62C4940CF}"/>
              </a:ext>
            </a:extLst>
          </p:cNvPr>
          <p:cNvSpPr/>
          <p:nvPr/>
        </p:nvSpPr>
        <p:spPr>
          <a:xfrm>
            <a:off x="124849" y="1551588"/>
            <a:ext cx="5191963" cy="4418311"/>
          </a:xfrm>
          <a:prstGeom prst="rect">
            <a:avLst/>
          </a:prstGeom>
          <a:blipFill rotWithShape="0">
            <a:blip r:embed="rId2"/>
            <a:stretch>
              <a:fillRect l="-27462" t="-23756" r="-7552" b="-1815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/>
          </a:p>
        </p:txBody>
      </p:sp>
      <p:sp>
        <p:nvSpPr>
          <p:cNvPr id="28" name="object 1">
            <a:extLst>
              <a:ext uri="{FF2B5EF4-FFF2-40B4-BE49-F238E27FC236}">
                <a16:creationId xmlns:a16="http://schemas.microsoft.com/office/drawing/2014/main" id="{0814E7B0-FCAA-45BA-9905-629342AC554C}"/>
              </a:ext>
            </a:extLst>
          </p:cNvPr>
          <p:cNvSpPr/>
          <p:nvPr/>
        </p:nvSpPr>
        <p:spPr>
          <a:xfrm>
            <a:off x="3281097" y="53998"/>
            <a:ext cx="8910903" cy="777161"/>
          </a:xfrm>
          <a:prstGeom prst="rect">
            <a:avLst/>
          </a:prstGeom>
          <a:blipFill rotWithShape="0">
            <a:blip r:embed="rId3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FAE7E05-3FDB-4CA5-BB5C-F21C74F2FC90}"/>
              </a:ext>
            </a:extLst>
          </p:cNvPr>
          <p:cNvGrpSpPr/>
          <p:nvPr/>
        </p:nvGrpSpPr>
        <p:grpSpPr>
          <a:xfrm>
            <a:off x="5179334" y="1118056"/>
            <a:ext cx="7146017" cy="5710845"/>
            <a:chOff x="1204355" y="1134276"/>
            <a:chExt cx="5893535" cy="554038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119C27-8984-4A50-90BC-19D77C20D65C}"/>
                </a:ext>
              </a:extLst>
            </p:cNvPr>
            <p:cNvSpPr/>
            <p:nvPr/>
          </p:nvSpPr>
          <p:spPr>
            <a:xfrm>
              <a:off x="1372726" y="2088990"/>
              <a:ext cx="2436016" cy="428643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1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、对真实的九龙湖校区周围路线建立数学模型，使用矩阵表现地图、路况信息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2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、使用</a:t>
              </a: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Dijkstra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等算法算出最短路径方式与对应模拟时长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3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、基于</a:t>
              </a: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MFC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画图功能将最短路径叠加在地图图层上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4F2AB3-B88D-475D-8C18-0B2EC82CAB20}"/>
                </a:ext>
              </a:extLst>
            </p:cNvPr>
            <p:cNvSpPr/>
            <p:nvPr/>
          </p:nvSpPr>
          <p:spPr>
            <a:xfrm>
              <a:off x="4257266" y="2039758"/>
              <a:ext cx="2840624" cy="463490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1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、店家和客户都可以通过数据库模块管理订单、查看菜品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2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、记录公路、小路等路线不同的路况，访问这些数据来完成实时计算送餐时间的功能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3</a:t>
              </a:r>
              <a:r>
                <a:rPr lang="zh-CN" altLang="en-US" sz="2000" dirty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、基于订单数据可以让不同模块之间产生信息交流</a:t>
              </a: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0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7FB3E4-B66B-4930-BC18-2DF8253A35AD}"/>
                </a:ext>
              </a:extLst>
            </p:cNvPr>
            <p:cNvSpPr/>
            <p:nvPr/>
          </p:nvSpPr>
          <p:spPr>
            <a:xfrm>
              <a:off x="1204355" y="1185500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路线算法模块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36EEEA-4DDB-4DF5-995D-79304D72B491}"/>
                </a:ext>
              </a:extLst>
            </p:cNvPr>
            <p:cNvSpPr/>
            <p:nvPr/>
          </p:nvSpPr>
          <p:spPr>
            <a:xfrm>
              <a:off x="4023782" y="1134276"/>
              <a:ext cx="2320491" cy="580884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数据库模块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3771F0-4223-47ED-8B0D-81C16F4A44CC}"/>
              </a:ext>
            </a:extLst>
          </p:cNvPr>
          <p:cNvCxnSpPr>
            <a:cxnSpLocks/>
          </p:cNvCxnSpPr>
          <p:nvPr/>
        </p:nvCxnSpPr>
        <p:spPr>
          <a:xfrm>
            <a:off x="8464589" y="1719294"/>
            <a:ext cx="0" cy="416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A758760B-D848-4062-B968-56D69B85857F}"/>
              </a:ext>
            </a:extLst>
          </p:cNvPr>
          <p:cNvSpPr/>
          <p:nvPr/>
        </p:nvSpPr>
        <p:spPr>
          <a:xfrm rot="13338075">
            <a:off x="-294363" y="1233289"/>
            <a:ext cx="588723" cy="63659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DAB6065-8CFC-4A89-8C57-BBCC01CE4E04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C0F6F0-2754-4451-B035-CA5CA3D5EEB6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02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24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66046" y="1238005"/>
            <a:ext cx="2696671" cy="2425220"/>
            <a:chOff x="687918" y="1359259"/>
            <a:chExt cx="5202542" cy="4680539"/>
          </a:xfrm>
          <a:solidFill>
            <a:srgbClr val="FFC000"/>
          </a:solidFill>
        </p:grpSpPr>
        <p:grpSp>
          <p:nvGrpSpPr>
            <p:cNvPr id="15" name="组合 14"/>
            <p:cNvGrpSpPr/>
            <p:nvPr/>
          </p:nvGrpSpPr>
          <p:grpSpPr>
            <a:xfrm rot="2700000">
              <a:off x="756186" y="1959808"/>
              <a:ext cx="2713630" cy="2850166"/>
              <a:chOff x="0" y="986971"/>
              <a:chExt cx="4615543" cy="4847774"/>
            </a:xfrm>
            <a:grpFill/>
          </p:grpSpPr>
          <p:sp>
            <p:nvSpPr>
              <p:cNvPr id="37" name="矩形 36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6" name="组合 17"/>
            <p:cNvGrpSpPr/>
            <p:nvPr/>
          </p:nvGrpSpPr>
          <p:grpSpPr>
            <a:xfrm rot="2700000">
              <a:off x="1680822" y="1299176"/>
              <a:ext cx="3799246" cy="3990406"/>
              <a:chOff x="0" y="986971"/>
              <a:chExt cx="4615543" cy="4847774"/>
            </a:xfrm>
            <a:grpFill/>
          </p:grpSpPr>
          <p:sp>
            <p:nvSpPr>
              <p:cNvPr id="35" name="矩形 34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26"/>
            <p:cNvGrpSpPr/>
            <p:nvPr/>
          </p:nvGrpSpPr>
          <p:grpSpPr>
            <a:xfrm rot="2700000">
              <a:off x="4445388" y="1323797"/>
              <a:ext cx="1409610" cy="1480534"/>
              <a:chOff x="0" y="986971"/>
              <a:chExt cx="4615543" cy="48477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29"/>
            <p:cNvGrpSpPr/>
            <p:nvPr/>
          </p:nvGrpSpPr>
          <p:grpSpPr>
            <a:xfrm rot="2700000">
              <a:off x="4526822" y="5309795"/>
              <a:ext cx="712090" cy="747916"/>
              <a:chOff x="0" y="986971"/>
              <a:chExt cx="4615543" cy="4847774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449943" y="986971"/>
                <a:ext cx="4165600" cy="48477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0" y="1320801"/>
                <a:ext cx="4180114" cy="418011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9" name="矩形 69"/>
          <p:cNvSpPr>
            <a:spLocks noChangeArrowheads="1"/>
          </p:cNvSpPr>
          <p:nvPr/>
        </p:nvSpPr>
        <p:spPr bwMode="auto">
          <a:xfrm>
            <a:off x="2155335" y="4058310"/>
            <a:ext cx="8355724" cy="156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关键问题和解决方案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70"/>
          <p:cNvSpPr>
            <a:spLocks noChangeArrowheads="1"/>
          </p:cNvSpPr>
          <p:nvPr/>
        </p:nvSpPr>
        <p:spPr bwMode="auto">
          <a:xfrm>
            <a:off x="2504333" y="5121343"/>
            <a:ext cx="7220096" cy="40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到数据结构算法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776107" y="4431009"/>
            <a:ext cx="145645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510489" y="4431009"/>
            <a:ext cx="137979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_14"/>
          <p:cNvSpPr txBox="1">
            <a:spLocks noChangeArrowheads="1"/>
          </p:cNvSpPr>
          <p:nvPr/>
        </p:nvSpPr>
        <p:spPr bwMode="auto">
          <a:xfrm>
            <a:off x="5052475" y="1849546"/>
            <a:ext cx="2264507" cy="6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3" rIns="91428" bIns="45713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5867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5867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0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">
            <a:hlinkClick r:id="rId4"/>
            <a:extLst>
              <a:ext uri="{FF2B5EF4-FFF2-40B4-BE49-F238E27FC236}">
                <a16:creationId xmlns:a16="http://schemas.microsoft.com/office/drawing/2014/main" id="{649A31AC-5E3A-4D31-95EA-2060A5E39866}"/>
              </a:ext>
            </a:extLst>
          </p:cNvPr>
          <p:cNvSpPr/>
          <p:nvPr/>
        </p:nvSpPr>
        <p:spPr>
          <a:xfrm>
            <a:off x="8178358" y="3774340"/>
            <a:ext cx="2856008" cy="20990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615488-C765-4C5C-93E4-B033123D6064}"/>
              </a:ext>
            </a:extLst>
          </p:cNvPr>
          <p:cNvGrpSpPr/>
          <p:nvPr/>
        </p:nvGrpSpPr>
        <p:grpSpPr>
          <a:xfrm>
            <a:off x="4142831" y="1387311"/>
            <a:ext cx="900182" cy="2099028"/>
            <a:chOff x="4172885" y="1127761"/>
            <a:chExt cx="870625" cy="2042162"/>
          </a:xfrm>
        </p:grpSpPr>
        <p:sp>
          <p:nvSpPr>
            <p:cNvPr id="4" name="任意多边形 129">
              <a:extLst>
                <a:ext uri="{FF2B5EF4-FFF2-40B4-BE49-F238E27FC236}">
                  <a16:creationId xmlns:a16="http://schemas.microsoft.com/office/drawing/2014/main" id="{840F1F81-3572-4CAE-8F75-74CA48CA5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587117" y="1713530"/>
              <a:ext cx="2042161" cy="870625"/>
            </a:xfrm>
            <a:custGeom>
              <a:avLst/>
              <a:gdLst>
                <a:gd name="T0" fmla="*/ 0 w 1963271"/>
                <a:gd name="T1" fmla="*/ 0 h 1672070"/>
                <a:gd name="T2" fmla="*/ 1963739 w 1963271"/>
                <a:gd name="T3" fmla="*/ 0 h 1672070"/>
                <a:gd name="T4" fmla="*/ 1963739 w 1963271"/>
                <a:gd name="T5" fmla="*/ 1359091 h 1672070"/>
                <a:gd name="T6" fmla="*/ 1140609 w 1963271"/>
                <a:gd name="T7" fmla="*/ 1359091 h 1672070"/>
                <a:gd name="T8" fmla="*/ 981869 w 1963271"/>
                <a:gd name="T9" fmla="*/ 1673225 h 1672070"/>
                <a:gd name="T10" fmla="*/ 823128 w 1963271"/>
                <a:gd name="T11" fmla="*/ 1359091 h 1672070"/>
                <a:gd name="T12" fmla="*/ 0 w 1963271"/>
                <a:gd name="T13" fmla="*/ 1359091 h 16720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3271"/>
                <a:gd name="T22" fmla="*/ 0 h 1672070"/>
                <a:gd name="T23" fmla="*/ 1963271 w 1963271"/>
                <a:gd name="T24" fmla="*/ 1672070 h 16720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3271" h="1672070">
                  <a:moveTo>
                    <a:pt x="0" y="0"/>
                  </a:moveTo>
                  <a:lnTo>
                    <a:pt x="1963271" y="0"/>
                  </a:lnTo>
                  <a:lnTo>
                    <a:pt x="1963271" y="1358153"/>
                  </a:lnTo>
                  <a:lnTo>
                    <a:pt x="1140337" y="1358153"/>
                  </a:lnTo>
                  <a:lnTo>
                    <a:pt x="981635" y="1672070"/>
                  </a:lnTo>
                  <a:lnTo>
                    <a:pt x="822932" y="1358153"/>
                  </a:lnTo>
                  <a:lnTo>
                    <a:pt x="0" y="1358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lIns="91251" tIns="45708" rIns="91251" bIns="45708" anchor="ctr"/>
            <a:lstStyle/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文本框 29">
              <a:extLst>
                <a:ext uri="{FF2B5EF4-FFF2-40B4-BE49-F238E27FC236}">
                  <a16:creationId xmlns:a16="http://schemas.microsoft.com/office/drawing/2014/main" id="{562978F5-BF18-4975-A6B4-0777D0DEF3F0}"/>
                </a:ext>
              </a:extLst>
            </p:cNvPr>
            <p:cNvSpPr txBox="1"/>
            <p:nvPr/>
          </p:nvSpPr>
          <p:spPr>
            <a:xfrm>
              <a:off x="4241650" y="1127761"/>
              <a:ext cx="654876" cy="204216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 defTabSz="1218323"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Helvetica"/>
                </a:rPr>
                <a:t>订单交互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864E945-3177-4710-A642-FB3A54035B84}"/>
              </a:ext>
            </a:extLst>
          </p:cNvPr>
          <p:cNvSpPr/>
          <p:nvPr/>
        </p:nvSpPr>
        <p:spPr>
          <a:xfrm>
            <a:off x="5366967" y="1387314"/>
            <a:ext cx="5667399" cy="2099025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zh-CN" alt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sp>
        <p:nvSpPr>
          <p:cNvPr id="7" name="MH_Text_1">
            <a:extLst>
              <a:ext uri="{FF2B5EF4-FFF2-40B4-BE49-F238E27FC236}">
                <a16:creationId xmlns:a16="http://schemas.microsoft.com/office/drawing/2014/main" id="{03EA5043-DA86-4500-8EED-6CC97C170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6967" y="1627458"/>
            <a:ext cx="5578123" cy="957509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wrap="square" lIns="159944" tIns="0" rIns="159944" bIns="0" rtlCol="0" anchor="t">
            <a:noAutofit/>
          </a:bodyPr>
          <a:lstStyle/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本项目共有两类主体用户，两种用户之间通过订单信息体现行为的相互影响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设专门的订单数据库，记录商家、客户地理信息，订单完成情况等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进阶目标调用</a:t>
            </a:r>
            <a:r>
              <a:rPr lang="en-US" altLang="zh-CN" sz="2133" b="1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url</a:t>
            </a: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查看数据库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D659E03-70C4-44FB-9BFF-1D4FCA5BE994}"/>
              </a:ext>
            </a:extLst>
          </p:cNvPr>
          <p:cNvGrpSpPr/>
          <p:nvPr/>
        </p:nvGrpSpPr>
        <p:grpSpPr>
          <a:xfrm>
            <a:off x="7278174" y="3774341"/>
            <a:ext cx="900184" cy="2099025"/>
            <a:chOff x="7309464" y="3596642"/>
            <a:chExt cx="870625" cy="2042159"/>
          </a:xfrm>
        </p:grpSpPr>
        <p:sp>
          <p:nvSpPr>
            <p:cNvPr id="10" name="任意多边形 129">
              <a:extLst>
                <a:ext uri="{FF2B5EF4-FFF2-40B4-BE49-F238E27FC236}">
                  <a16:creationId xmlns:a16="http://schemas.microsoft.com/office/drawing/2014/main" id="{92BA516A-4CAD-4508-9E4D-E2EA43F78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23697" y="4182409"/>
              <a:ext cx="2042159" cy="870625"/>
            </a:xfrm>
            <a:custGeom>
              <a:avLst/>
              <a:gdLst>
                <a:gd name="T0" fmla="*/ 0 w 1963271"/>
                <a:gd name="T1" fmla="*/ 0 h 1672070"/>
                <a:gd name="T2" fmla="*/ 1963739 w 1963271"/>
                <a:gd name="T3" fmla="*/ 0 h 1672070"/>
                <a:gd name="T4" fmla="*/ 1963739 w 1963271"/>
                <a:gd name="T5" fmla="*/ 1359091 h 1672070"/>
                <a:gd name="T6" fmla="*/ 1140609 w 1963271"/>
                <a:gd name="T7" fmla="*/ 1359091 h 1672070"/>
                <a:gd name="T8" fmla="*/ 981869 w 1963271"/>
                <a:gd name="T9" fmla="*/ 1673225 h 1672070"/>
                <a:gd name="T10" fmla="*/ 823128 w 1963271"/>
                <a:gd name="T11" fmla="*/ 1359091 h 1672070"/>
                <a:gd name="T12" fmla="*/ 0 w 1963271"/>
                <a:gd name="T13" fmla="*/ 1359091 h 16720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3271"/>
                <a:gd name="T22" fmla="*/ 0 h 1672070"/>
                <a:gd name="T23" fmla="*/ 1963271 w 1963271"/>
                <a:gd name="T24" fmla="*/ 1672070 h 16720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3271" h="1672070">
                  <a:moveTo>
                    <a:pt x="0" y="0"/>
                  </a:moveTo>
                  <a:lnTo>
                    <a:pt x="1963271" y="0"/>
                  </a:lnTo>
                  <a:lnTo>
                    <a:pt x="1963271" y="1358153"/>
                  </a:lnTo>
                  <a:lnTo>
                    <a:pt x="1140337" y="1358153"/>
                  </a:lnTo>
                  <a:lnTo>
                    <a:pt x="981635" y="1672070"/>
                  </a:lnTo>
                  <a:lnTo>
                    <a:pt x="822932" y="1358153"/>
                  </a:lnTo>
                  <a:lnTo>
                    <a:pt x="0" y="1358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lIns="91251" tIns="45708" rIns="91251" bIns="45708" anchor="ctr"/>
            <a:lstStyle/>
            <a:p>
              <a:pPr defTabSz="121832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1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文本框 42">
              <a:extLst>
                <a:ext uri="{FF2B5EF4-FFF2-40B4-BE49-F238E27FC236}">
                  <a16:creationId xmlns:a16="http://schemas.microsoft.com/office/drawing/2014/main" id="{AB6ECFCC-F736-40B8-BBC7-7EF7D83317F9}"/>
                </a:ext>
              </a:extLst>
            </p:cNvPr>
            <p:cNvSpPr txBox="1"/>
            <p:nvPr/>
          </p:nvSpPr>
          <p:spPr>
            <a:xfrm>
              <a:off x="7525215" y="3647882"/>
              <a:ext cx="654874" cy="19909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 defTabSz="1218323"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Helvetica"/>
                </a:rPr>
                <a:t>运算弹窗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7C11CC4-887E-4ED7-8AEE-E294D9AE09AE}"/>
              </a:ext>
            </a:extLst>
          </p:cNvPr>
          <p:cNvSpPr/>
          <p:nvPr/>
        </p:nvSpPr>
        <p:spPr>
          <a:xfrm>
            <a:off x="1443755" y="3774340"/>
            <a:ext cx="5641153" cy="2099025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323">
              <a:defRPr/>
            </a:pPr>
            <a:endParaRPr lang="zh-CN" altLang="en-US" sz="2400" kern="0">
              <a:solidFill>
                <a:prstClr val="white"/>
              </a:solidFill>
              <a:latin typeface="微软雅黑" panose="020B0503020204020204" pitchFamily="34" charset="-122"/>
              <a:cs typeface="Helvetica"/>
            </a:endParaRPr>
          </a:p>
        </p:txBody>
      </p:sp>
      <p:sp>
        <p:nvSpPr>
          <p:cNvPr id="13" name="MH_Text_1">
            <a:extLst>
              <a:ext uri="{FF2B5EF4-FFF2-40B4-BE49-F238E27FC236}">
                <a16:creationId xmlns:a16="http://schemas.microsoft.com/office/drawing/2014/main" id="{F843DE46-DAFB-46E4-97E2-C82D5B75C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33105" y="3989229"/>
            <a:ext cx="5578123" cy="2272929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wrap="square" lIns="159944" tIns="0" rIns="159944" bIns="0" rtlCol="0" anchor="t">
            <a:noAutofit/>
          </a:bodyPr>
          <a:lstStyle/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商家确认发货后，客户查看订单将弹出倒计时窗口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当商家未发货，客户仅能查看理论路线，发货后可以查看骑手实时位置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  <a:p>
            <a:pPr defTabSz="1218323">
              <a:lnSpc>
                <a:spcPts val="1867"/>
              </a:lnSpc>
            </a:pP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基于</a:t>
            </a:r>
            <a:r>
              <a:rPr lang="en-US" altLang="zh-CN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MFC</a:t>
            </a:r>
            <a:r>
              <a:rPr lang="zh-CN" altLang="en-US" sz="2133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  <a:cs typeface="Helvetica"/>
                <a:sym typeface="微软雅黑" panose="020B0503020204020204" pitchFamily="34" charset="-122"/>
              </a:rPr>
              <a:t>的消息处理和窗口设计</a:t>
            </a:r>
            <a:endParaRPr lang="en-US" altLang="zh-CN" sz="2133" b="1" kern="0" dirty="0">
              <a:solidFill>
                <a:prstClr val="black">
                  <a:lumMod val="85000"/>
                  <a:lumOff val="15000"/>
                </a:prstClr>
              </a:solidFill>
              <a:latin typeface="Adobe 楷体 Std R" panose="02020400000000000000" pitchFamily="18" charset="-122"/>
              <a:ea typeface="Adobe 楷体 Std R" panose="02020400000000000000" pitchFamily="18" charset="-122"/>
              <a:cs typeface="Helvetica"/>
              <a:sym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6F7C12-EDD2-46E5-B85F-BC7B7F7FEE11}"/>
              </a:ext>
            </a:extLst>
          </p:cNvPr>
          <p:cNvSpPr/>
          <p:nvPr/>
        </p:nvSpPr>
        <p:spPr>
          <a:xfrm>
            <a:off x="1443755" y="1401488"/>
            <a:ext cx="2789062" cy="209902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r-TR" sz="67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object 1">
            <a:extLst>
              <a:ext uri="{FF2B5EF4-FFF2-40B4-BE49-F238E27FC236}">
                <a16:creationId xmlns:a16="http://schemas.microsoft.com/office/drawing/2014/main" id="{83D0EF6E-EB25-42A3-BD6F-1AD6D19459D2}"/>
              </a:ext>
            </a:extLst>
          </p:cNvPr>
          <p:cNvSpPr/>
          <p:nvPr/>
        </p:nvSpPr>
        <p:spPr>
          <a:xfrm>
            <a:off x="3272814" y="562"/>
            <a:ext cx="8910903" cy="777161"/>
          </a:xfrm>
          <a:prstGeom prst="rect">
            <a:avLst/>
          </a:prstGeom>
          <a:blipFill rotWithShape="0">
            <a:blip r:embed="rId7"/>
            <a:stretch>
              <a:fillRect b="-890436"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68337D5E-9D4C-4537-8465-E713F8278CEC}"/>
              </a:ext>
            </a:extLst>
          </p:cNvPr>
          <p:cNvSpPr/>
          <p:nvPr/>
        </p:nvSpPr>
        <p:spPr>
          <a:xfrm>
            <a:off x="375654" y="277607"/>
            <a:ext cx="376821" cy="303419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 w="9525">
            <a:noFill/>
          </a:ln>
        </p:spPr>
        <p:txBody>
          <a:bodyPr wrap="square" lIns="0" tIns="0" rIns="0" bIns="0"/>
          <a:lstStyle/>
          <a:p>
            <a:endParaRPr sz="904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67C721-7038-4887-B289-52D8FF34453F}"/>
              </a:ext>
            </a:extLst>
          </p:cNvPr>
          <p:cNvSpPr txBox="1"/>
          <p:nvPr/>
        </p:nvSpPr>
        <p:spPr>
          <a:xfrm>
            <a:off x="752475" y="19848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Part 03 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41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宽屏</PresentationFormat>
  <Paragraphs>171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Adobe 仿宋 Std R</vt:lpstr>
      <vt:lpstr>Adobe 楷体 Std R</vt:lpstr>
      <vt:lpstr>等线</vt:lpstr>
      <vt:lpstr>等线 Light</vt:lpstr>
      <vt:lpstr>微软雅黑</vt:lpstr>
      <vt:lpstr>Agency FB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浩瑞 李</dc:creator>
  <cp:lastModifiedBy>浩瑞 李</cp:lastModifiedBy>
  <cp:revision>16</cp:revision>
  <dcterms:created xsi:type="dcterms:W3CDTF">2019-08-27T01:55:07Z</dcterms:created>
  <dcterms:modified xsi:type="dcterms:W3CDTF">2019-08-28T07:59:40Z</dcterms:modified>
</cp:coreProperties>
</file>